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88" r:id="rId5"/>
    <p:sldId id="291" r:id="rId6"/>
    <p:sldId id="290" r:id="rId7"/>
    <p:sldId id="287" r:id="rId8"/>
    <p:sldId id="292" r:id="rId9"/>
    <p:sldId id="296" r:id="rId10"/>
    <p:sldId id="297" r:id="rId11"/>
    <p:sldId id="295" r:id="rId12"/>
    <p:sldId id="294" r:id="rId13"/>
    <p:sldId id="293" r:id="rId14"/>
    <p:sldId id="286" r:id="rId15"/>
    <p:sldId id="258" r:id="rId16"/>
    <p:sldId id="259" r:id="rId17"/>
    <p:sldId id="260" r:id="rId18"/>
    <p:sldId id="261" r:id="rId19"/>
    <p:sldId id="263" r:id="rId20"/>
    <p:sldId id="264" r:id="rId21"/>
    <p:sldId id="265" r:id="rId22"/>
    <p:sldId id="266" r:id="rId23"/>
    <p:sldId id="262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281" r:id="rId38"/>
    <p:sldId id="282" r:id="rId39"/>
    <p:sldId id="283" r:id="rId40"/>
    <p:sldId id="284" r:id="rId41"/>
    <p:sldId id="285" r:id="rId4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23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245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041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66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634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343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067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930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117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02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284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9C942-C46D-4F14-983A-9769ADF10960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06718-CDDC-46B0-AFB1-2A7EADFF6A6C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389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ithub.com/articles/viewing-your-milestone-s-progres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ithub.com/articles/applying-labels-to-issues-and-pull-request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77;p1" descr="E:\Documentos\Joel\Joel 2020\Educacion y Tecnica\Membrete Politecnico\Power horizontal-04.png"/>
          <p:cNvPicPr preferRelativeResize="0"/>
          <p:nvPr/>
        </p:nvPicPr>
        <p:blipFill rotWithShape="1">
          <a:blip r:embed="rId2">
            <a:alphaModFix/>
          </a:blip>
          <a:srcRect l="3348" t="11275" r="5694" b="2263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0" y="3549946"/>
            <a:ext cx="28055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7200" b="1" dirty="0" err="1" smtClean="0">
                <a:solidFill>
                  <a:schemeClr val="bg1"/>
                </a:solidFill>
              </a:rPr>
              <a:t>Github</a:t>
            </a:r>
            <a:endParaRPr lang="es-A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" y="1443841"/>
            <a:ext cx="83632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b="1" dirty="0"/>
              <a:t>Ver los cambios en </a:t>
            </a:r>
            <a:r>
              <a:rPr lang="es-419" b="1" dirty="0" err="1" smtClean="0"/>
              <a:t>Github</a:t>
            </a:r>
            <a:endParaRPr lang="es-419" b="1" dirty="0" smtClean="0"/>
          </a:p>
          <a:p>
            <a:endParaRPr lang="es-419" b="1" dirty="0"/>
          </a:p>
          <a:p>
            <a:r>
              <a:rPr lang="es-419" dirty="0"/>
              <a:t>En GitHub dale a “</a:t>
            </a:r>
            <a:r>
              <a:rPr lang="es-419" dirty="0" err="1"/>
              <a:t>Settings</a:t>
            </a:r>
            <a:r>
              <a:rPr lang="es-419" dirty="0"/>
              <a:t> / </a:t>
            </a:r>
            <a:r>
              <a:rPr lang="es-419" dirty="0" err="1"/>
              <a:t>Source</a:t>
            </a:r>
            <a:r>
              <a:rPr lang="es-419" dirty="0"/>
              <a:t> y selecciona “</a:t>
            </a:r>
            <a:r>
              <a:rPr lang="es-419" b="1" dirty="0"/>
              <a:t>Master </a:t>
            </a:r>
            <a:r>
              <a:rPr lang="es-419" b="1" dirty="0" err="1"/>
              <a:t>Branch</a:t>
            </a:r>
            <a:r>
              <a:rPr lang="es-419" dirty="0"/>
              <a:t>”.</a:t>
            </a:r>
            <a:br>
              <a:rPr lang="es-419" dirty="0"/>
            </a:br>
            <a:r>
              <a:rPr lang="es-419" dirty="0"/>
              <a:t>Visualiza tu web. 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La </a:t>
            </a:r>
            <a:r>
              <a:rPr lang="es-419" dirty="0"/>
              <a:t>URL de visualización tendrá el siguiente aspecto: </a:t>
            </a:r>
            <a:r>
              <a:rPr lang="es-419" b="1" dirty="0"/>
              <a:t>https://nombredetucuenta/github.io/nombredeturepositorio/</a:t>
            </a:r>
            <a:r>
              <a:rPr lang="es-419" dirty="0"/>
              <a:t> (La página mostrada es la página index.html). </a:t>
            </a:r>
            <a:endParaRPr lang="es-419" dirty="0" smtClean="0"/>
          </a:p>
          <a:p>
            <a:endParaRPr lang="es-419" dirty="0"/>
          </a:p>
        </p:txBody>
      </p:sp>
      <p:sp>
        <p:nvSpPr>
          <p:cNvPr id="6" name="Rectangle 5"/>
          <p:cNvSpPr/>
          <p:nvPr/>
        </p:nvSpPr>
        <p:spPr>
          <a:xfrm>
            <a:off x="1763688" y="513458"/>
            <a:ext cx="6709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/>
              <a:t>Clonar el repositorio con Visual Studio </a:t>
            </a:r>
            <a:r>
              <a:rPr lang="es-419" sz="2800" b="1" dirty="0" err="1"/>
              <a:t>Code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379825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9939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59532" y="1692276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Error</a:t>
            </a:r>
            <a:r>
              <a:rPr lang="es-AR" b="1" dirty="0"/>
              <a:t>: </a:t>
            </a:r>
            <a:r>
              <a:rPr lang="es-AR" b="1" dirty="0" err="1"/>
              <a:t>command</a:t>
            </a:r>
            <a:r>
              <a:rPr lang="es-AR" b="1" dirty="0"/>
              <a:t> ‘</a:t>
            </a:r>
            <a:r>
              <a:rPr lang="es-AR" b="1" dirty="0" err="1"/>
              <a:t>git.clone</a:t>
            </a:r>
            <a:r>
              <a:rPr lang="es-AR" b="1" dirty="0"/>
              <a:t>’ </a:t>
            </a:r>
            <a:r>
              <a:rPr lang="es-AR" b="1" dirty="0" err="1"/>
              <a:t>not</a:t>
            </a:r>
            <a:r>
              <a:rPr lang="es-AR" b="1" dirty="0"/>
              <a:t> </a:t>
            </a:r>
            <a:r>
              <a:rPr lang="es-AR" b="1" dirty="0" err="1"/>
              <a:t>found</a:t>
            </a:r>
            <a:endParaRPr lang="es-AR" b="1" dirty="0"/>
          </a:p>
          <a:p>
            <a:r>
              <a:rPr lang="es-AR" dirty="0"/>
              <a:t>Para solucionar el error </a:t>
            </a:r>
            <a:r>
              <a:rPr lang="es-AR" dirty="0" err="1"/>
              <a:t>command</a:t>
            </a:r>
            <a:r>
              <a:rPr lang="es-AR" dirty="0"/>
              <a:t> ‘</a:t>
            </a:r>
            <a:r>
              <a:rPr lang="es-AR" dirty="0" err="1"/>
              <a:t>git.clone</a:t>
            </a:r>
            <a:r>
              <a:rPr lang="es-AR" dirty="0"/>
              <a:t>’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found</a:t>
            </a:r>
            <a:r>
              <a:rPr lang="es-AR" dirty="0"/>
              <a:t> debemos instalar GIT e indicar por línea de comandos nuestro usuario e email: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7704" y="344912"/>
            <a:ext cx="6403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Otros errores en la configuración de </a:t>
            </a:r>
            <a:r>
              <a:rPr lang="es-AR" sz="2800" b="1" dirty="0" err="1"/>
              <a:t>Github</a:t>
            </a:r>
            <a:r>
              <a:rPr lang="es-AR" sz="2800" b="1" dirty="0"/>
              <a:t> con Visual Studio </a:t>
            </a:r>
            <a:r>
              <a:rPr lang="es-AR" sz="2800" b="1" dirty="0" err="1"/>
              <a:t>Code</a:t>
            </a:r>
            <a:endParaRPr lang="es-AR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539552" y="3105835"/>
            <a:ext cx="6318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 Unicode MS"/>
              </a:rPr>
              <a:t>$ </a:t>
            </a:r>
            <a:r>
              <a:rPr lang="es-AR" altLang="es-AR" dirty="0" err="1">
                <a:latin typeface="Arial Unicode MS"/>
              </a:rPr>
              <a:t>git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err="1">
                <a:latin typeface="Arial Unicode MS"/>
              </a:rPr>
              <a:t>config</a:t>
            </a:r>
            <a:r>
              <a:rPr lang="es-AR" altLang="es-AR" dirty="0">
                <a:latin typeface="Arial Unicode MS"/>
              </a:rPr>
              <a:t> --global user.name </a:t>
            </a:r>
            <a:r>
              <a:rPr lang="es-AR" altLang="es-AR" dirty="0" smtClean="0">
                <a:latin typeface="Arial Unicode MS"/>
              </a:rPr>
              <a:t>“Nombre"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 smtClean="0">
                <a:latin typeface="Arial Unicode MS"/>
              </a:rPr>
              <a:t>$ </a:t>
            </a:r>
            <a:r>
              <a:rPr lang="es-AR" altLang="es-AR" dirty="0" err="1">
                <a:latin typeface="Arial Unicode MS"/>
              </a:rPr>
              <a:t>git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err="1">
                <a:latin typeface="Arial Unicode MS"/>
              </a:rPr>
              <a:t>config</a:t>
            </a:r>
            <a:r>
              <a:rPr lang="es-AR" altLang="es-AR" dirty="0">
                <a:latin typeface="Arial Unicode MS"/>
              </a:rPr>
              <a:t> --global </a:t>
            </a:r>
            <a:r>
              <a:rPr lang="es-AR" altLang="es-AR" dirty="0" err="1">
                <a:latin typeface="Arial Unicode MS"/>
              </a:rPr>
              <a:t>user.email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smtClean="0">
                <a:latin typeface="Arial Unicode MS"/>
              </a:rPr>
              <a:t>tumail@dominio.com</a:t>
            </a:r>
            <a:r>
              <a:rPr lang="es-AR" altLang="es-AR" sz="800" dirty="0" smtClean="0"/>
              <a:t> </a:t>
            </a:r>
            <a:endParaRPr lang="es-AR" altLang="es-AR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79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907704" y="868363"/>
            <a:ext cx="60964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7200" b="1" dirty="0" err="1" smtClean="0"/>
              <a:t>Github</a:t>
            </a:r>
            <a:r>
              <a:rPr lang="es-AR" sz="7200" b="1" dirty="0" smtClean="0"/>
              <a:t> </a:t>
            </a:r>
            <a:r>
              <a:rPr lang="es-AR" sz="7200" b="1" dirty="0" err="1" smtClean="0"/>
              <a:t>Projects</a:t>
            </a:r>
            <a:endParaRPr lang="es-AR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539552" y="2690336"/>
            <a:ext cx="81472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management, made </a:t>
            </a:r>
            <a:r>
              <a:rPr lang="en-US" b="1" dirty="0" smtClean="0"/>
              <a:t>simple</a:t>
            </a:r>
          </a:p>
          <a:p>
            <a:endParaRPr lang="en-US" b="1" dirty="0"/>
          </a:p>
          <a:p>
            <a:r>
              <a:rPr lang="en-US" dirty="0"/>
              <a:t>On GitHub, project managers and developers coordinate, track, and update their work in one place, so projects stay transparent and on schedule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https://github.com/features/project-management/</a:t>
            </a:r>
          </a:p>
        </p:txBody>
      </p:sp>
    </p:spTree>
    <p:extLst>
      <p:ext uri="{BB962C8B-B14F-4D97-AF65-F5344CB8AC3E}">
        <p14:creationId xmlns:p14="http://schemas.microsoft.com/office/powerpoint/2010/main" val="5328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4"/>
          <a:stretch/>
        </p:blipFill>
        <p:spPr bwMode="auto">
          <a:xfrm>
            <a:off x="1403648" y="2027373"/>
            <a:ext cx="6297521" cy="44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3688" y="466271"/>
            <a:ext cx="65216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Start with an issue</a:t>
            </a:r>
          </a:p>
          <a:p>
            <a:r>
              <a:rPr lang="en-US" dirty="0"/>
              <a:t>Create an issue to suggest a new idea or track a bug. Then organize and assign tasks to your team. And don’t spare any attachments—issues support most image and file types. </a:t>
            </a:r>
          </a:p>
        </p:txBody>
      </p:sp>
    </p:spTree>
    <p:extLst>
      <p:ext uri="{BB962C8B-B14F-4D97-AF65-F5344CB8AC3E}">
        <p14:creationId xmlns:p14="http://schemas.microsoft.com/office/powerpoint/2010/main" val="213261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" b="29747"/>
          <a:stretch/>
        </p:blipFill>
        <p:spPr bwMode="auto">
          <a:xfrm>
            <a:off x="604373" y="1450913"/>
            <a:ext cx="831102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8755028">
            <a:off x="1879431" y="2064375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Flecha a la derecha con bandas"/>
          <p:cNvSpPr/>
          <p:nvPr/>
        </p:nvSpPr>
        <p:spPr>
          <a:xfrm rot="4373086">
            <a:off x="6909007" y="3230421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16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" b="41972"/>
          <a:stretch/>
        </p:blipFill>
        <p:spPr bwMode="auto">
          <a:xfrm>
            <a:off x="625701" y="2516312"/>
            <a:ext cx="7892598" cy="374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4373086">
            <a:off x="7478565" y="3198085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angle 4"/>
          <p:cNvSpPr/>
          <p:nvPr/>
        </p:nvSpPr>
        <p:spPr>
          <a:xfrm>
            <a:off x="1835695" y="472912"/>
            <a:ext cx="6682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Milestones</a:t>
            </a:r>
          </a:p>
          <a:p>
            <a:r>
              <a:rPr lang="en-US" dirty="0"/>
              <a:t>Add a milestone to track a project as part of a larger goal, like a quarterly to-do list or a big feature. Then watch your milestone’s overall progress from </a:t>
            </a:r>
            <a:r>
              <a:rPr lang="en-US" dirty="0">
                <a:hlinkClick r:id="rId4"/>
              </a:rPr>
              <a:t>the milestone page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12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9342"/>
          <a:stretch/>
        </p:blipFill>
        <p:spPr bwMode="auto">
          <a:xfrm>
            <a:off x="173459" y="1268760"/>
            <a:ext cx="8797082" cy="461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10394098">
            <a:off x="3330944" y="2751031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Flecha a la derecha con bandas"/>
          <p:cNvSpPr/>
          <p:nvPr/>
        </p:nvSpPr>
        <p:spPr>
          <a:xfrm rot="10394098">
            <a:off x="3330943" y="3373401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Flecha a la derecha con bandas"/>
          <p:cNvSpPr/>
          <p:nvPr/>
        </p:nvSpPr>
        <p:spPr>
          <a:xfrm rot="10394098">
            <a:off x="5601202" y="4401895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Flecha a la derecha con bandas"/>
          <p:cNvSpPr/>
          <p:nvPr/>
        </p:nvSpPr>
        <p:spPr>
          <a:xfrm rot="5801099">
            <a:off x="8027404" y="5087879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6957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9" b="41649"/>
          <a:stretch/>
        </p:blipFill>
        <p:spPr bwMode="auto">
          <a:xfrm>
            <a:off x="132265" y="1394863"/>
            <a:ext cx="8879469" cy="316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 redondeado"/>
          <p:cNvSpPr/>
          <p:nvPr/>
        </p:nvSpPr>
        <p:spPr>
          <a:xfrm>
            <a:off x="132265" y="2132856"/>
            <a:ext cx="8879469" cy="201622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776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" b="29747"/>
          <a:stretch/>
        </p:blipFill>
        <p:spPr bwMode="auto">
          <a:xfrm>
            <a:off x="683568" y="1438411"/>
            <a:ext cx="831102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6354739" y="3230421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71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907704" y="274638"/>
            <a:ext cx="6048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/>
              <a:t>Repositorio </a:t>
            </a:r>
            <a:r>
              <a:rPr lang="es-AR" sz="2800" b="1" dirty="0" err="1"/>
              <a:t>Git</a:t>
            </a:r>
            <a:r>
              <a:rPr lang="es-AR" sz="2800" b="1" dirty="0"/>
              <a:t> en Visual Studio </a:t>
            </a:r>
            <a:r>
              <a:rPr lang="es-AR" sz="2800" b="1" dirty="0" err="1"/>
              <a:t>Code</a:t>
            </a:r>
            <a:r>
              <a:rPr lang="es-AR" sz="2800" b="1" dirty="0"/>
              <a:t> con cuenta </a:t>
            </a:r>
            <a:r>
              <a:rPr lang="es-AR" sz="2800" b="1" dirty="0" err="1"/>
              <a:t>Github</a:t>
            </a:r>
            <a:endParaRPr lang="es-AR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4" y="1885173"/>
            <a:ext cx="7912032" cy="39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11476" r="3146"/>
          <a:stretch/>
        </p:blipFill>
        <p:spPr bwMode="auto">
          <a:xfrm>
            <a:off x="2051720" y="2177295"/>
            <a:ext cx="5544616" cy="413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19984414">
            <a:off x="6210799" y="2690156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angle 4"/>
          <p:cNvSpPr/>
          <p:nvPr/>
        </p:nvSpPr>
        <p:spPr>
          <a:xfrm>
            <a:off x="1835696" y="473634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Labels</a:t>
            </a:r>
          </a:p>
          <a:p>
            <a:r>
              <a:rPr lang="en-US" dirty="0"/>
              <a:t>Tagging issues and pull requests with </a:t>
            </a:r>
            <a:r>
              <a:rPr lang="en-US" dirty="0">
                <a:hlinkClick r:id="rId4"/>
              </a:rPr>
              <a:t>labels</a:t>
            </a:r>
            <a:r>
              <a:rPr lang="en-US" dirty="0"/>
              <a:t> allows you to quickly search for them later. Filter your issues by label to find and reference all issues that are part of your project. </a:t>
            </a:r>
          </a:p>
        </p:txBody>
      </p:sp>
    </p:spTree>
    <p:extLst>
      <p:ext uri="{BB962C8B-B14F-4D97-AF65-F5344CB8AC3E}">
        <p14:creationId xmlns:p14="http://schemas.microsoft.com/office/powerpoint/2010/main" val="419605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375580" cy="510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63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6333981" cy="506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26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" b="29747"/>
          <a:stretch/>
        </p:blipFill>
        <p:spPr bwMode="auto">
          <a:xfrm>
            <a:off x="604373" y="1487387"/>
            <a:ext cx="831102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8244311" y="3664987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27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r="1595" b="24440"/>
          <a:stretch/>
        </p:blipFill>
        <p:spPr bwMode="auto">
          <a:xfrm>
            <a:off x="296101" y="1628800"/>
            <a:ext cx="855179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302039" y="2132856"/>
            <a:ext cx="6358193" cy="273630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 redondeado"/>
          <p:cNvSpPr/>
          <p:nvPr/>
        </p:nvSpPr>
        <p:spPr>
          <a:xfrm>
            <a:off x="6804248" y="2132856"/>
            <a:ext cx="2207486" cy="41764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430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13416" r="1854" b="22737"/>
          <a:stretch/>
        </p:blipFill>
        <p:spPr bwMode="auto">
          <a:xfrm>
            <a:off x="275076" y="1557429"/>
            <a:ext cx="8593847" cy="456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8059933" y="2711615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01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14063" r="1853" b="8997"/>
          <a:stretch/>
        </p:blipFill>
        <p:spPr bwMode="auto">
          <a:xfrm>
            <a:off x="467908" y="799345"/>
            <a:ext cx="8208184" cy="525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6786787" y="1847519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6438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14386" r="1982" b="22736"/>
          <a:stretch/>
        </p:blipFill>
        <p:spPr bwMode="auto">
          <a:xfrm>
            <a:off x="189186" y="1403131"/>
            <a:ext cx="8775302" cy="45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7193436" y="3604548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845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 t="18911" r="1724" b="21929"/>
          <a:stretch/>
        </p:blipFill>
        <p:spPr bwMode="auto">
          <a:xfrm>
            <a:off x="395536" y="1844567"/>
            <a:ext cx="7920152" cy="389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5801099">
            <a:off x="5274619" y="4079767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104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" t="19558" r="2113" b="4633"/>
          <a:stretch/>
        </p:blipFill>
        <p:spPr bwMode="auto">
          <a:xfrm>
            <a:off x="323528" y="548680"/>
            <a:ext cx="856726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5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80100" y="1484784"/>
            <a:ext cx="83632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Mediante la plataforma de </a:t>
            </a:r>
            <a:r>
              <a:rPr lang="es-419" b="1" i="1" dirty="0"/>
              <a:t>social </a:t>
            </a:r>
            <a:r>
              <a:rPr lang="es-419" b="1" i="1" dirty="0" err="1"/>
              <a:t>coding</a:t>
            </a:r>
            <a:r>
              <a:rPr lang="es-419" dirty="0"/>
              <a:t> </a:t>
            </a:r>
            <a:r>
              <a:rPr lang="es-419" dirty="0">
                <a:hlinkClick r:id="rId3"/>
              </a:rPr>
              <a:t>GitHub</a:t>
            </a:r>
            <a:r>
              <a:rPr lang="es-419" dirty="0"/>
              <a:t> puedes </a:t>
            </a:r>
            <a:r>
              <a:rPr lang="es-419" b="1" dirty="0"/>
              <a:t>publicar repositorios de código</a:t>
            </a:r>
            <a:r>
              <a:rPr lang="es-419" dirty="0"/>
              <a:t> para que se alojen en un </a:t>
            </a:r>
            <a:r>
              <a:rPr lang="es-419" b="1" dirty="0"/>
              <a:t>sistema de control de versiones</a:t>
            </a:r>
            <a:r>
              <a:rPr lang="es-419" dirty="0"/>
              <a:t> </a:t>
            </a:r>
            <a:r>
              <a:rPr lang="es-419" dirty="0" err="1"/>
              <a:t>Git</a:t>
            </a:r>
            <a:r>
              <a:rPr lang="es-419" dirty="0"/>
              <a:t>. </a:t>
            </a:r>
            <a:endParaRPr lang="es-419" dirty="0" smtClean="0"/>
          </a:p>
          <a:p>
            <a:endParaRPr lang="es-419" dirty="0"/>
          </a:p>
          <a:p>
            <a:r>
              <a:rPr lang="es-419" dirty="0" smtClean="0"/>
              <a:t>Este </a:t>
            </a:r>
            <a:r>
              <a:rPr lang="es-419" dirty="0"/>
              <a:t>sistema te ofrece la posibilidad de </a:t>
            </a:r>
            <a:r>
              <a:rPr lang="es-419" b="1" dirty="0"/>
              <a:t>colaborar en otros proyectos y publicar los tuyos propios</a:t>
            </a:r>
            <a:r>
              <a:rPr lang="es-419" dirty="0"/>
              <a:t>. </a:t>
            </a:r>
            <a:endParaRPr lang="es-419" dirty="0" smtClean="0"/>
          </a:p>
          <a:p>
            <a:endParaRPr lang="es-419" dirty="0" smtClean="0"/>
          </a:p>
          <a:p>
            <a:r>
              <a:rPr lang="es-419" dirty="0" smtClean="0"/>
              <a:t>La </a:t>
            </a:r>
            <a:r>
              <a:rPr lang="es-419" dirty="0"/>
              <a:t>plataforma es de </a:t>
            </a:r>
            <a:r>
              <a:rPr lang="es-419" b="1" dirty="0"/>
              <a:t>código abierto</a:t>
            </a:r>
            <a:r>
              <a:rPr lang="es-419" dirty="0"/>
              <a:t> por defecto, por lo que cualquier persona puede utilizar tu código y tú también puedes ver el código de otros </a:t>
            </a:r>
            <a:r>
              <a:rPr lang="es-419" dirty="0" smtClean="0"/>
              <a:t>proyectos</a:t>
            </a:r>
            <a:endParaRPr lang="es-AR" dirty="0"/>
          </a:p>
        </p:txBody>
      </p:sp>
      <p:sp>
        <p:nvSpPr>
          <p:cNvPr id="7" name="Rectangle 6"/>
          <p:cNvSpPr/>
          <p:nvPr/>
        </p:nvSpPr>
        <p:spPr>
          <a:xfrm>
            <a:off x="3869972" y="538490"/>
            <a:ext cx="1583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b="1" dirty="0" err="1" smtClean="0"/>
              <a:t>Github</a:t>
            </a:r>
            <a:endParaRPr lang="es-41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86" y="4101322"/>
            <a:ext cx="5181427" cy="22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13416" r="2500" b="13201"/>
          <a:stretch/>
        </p:blipFill>
        <p:spPr bwMode="auto">
          <a:xfrm>
            <a:off x="268014" y="1308538"/>
            <a:ext cx="8585583" cy="528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868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12769" r="3276" b="20474"/>
          <a:stretch/>
        </p:blipFill>
        <p:spPr bwMode="auto">
          <a:xfrm>
            <a:off x="299545" y="1245476"/>
            <a:ext cx="8684152" cy="491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96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6" t="6951" r="31595" b="4310"/>
          <a:stretch/>
        </p:blipFill>
        <p:spPr bwMode="auto">
          <a:xfrm>
            <a:off x="2147118" y="188640"/>
            <a:ext cx="4849764" cy="60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9445100">
            <a:off x="4510151" y="4079767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7804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12769" r="3405" b="20636"/>
          <a:stretch/>
        </p:blipFill>
        <p:spPr bwMode="auto">
          <a:xfrm>
            <a:off x="323528" y="764704"/>
            <a:ext cx="8496944" cy="481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9445100">
            <a:off x="2607040" y="5048380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2136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3" r="2241" b="5764"/>
          <a:stretch/>
        </p:blipFill>
        <p:spPr bwMode="auto">
          <a:xfrm>
            <a:off x="179512" y="1107400"/>
            <a:ext cx="8712968" cy="529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083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 t="19396" r="1078" b="6411"/>
          <a:stretch/>
        </p:blipFill>
        <p:spPr bwMode="auto">
          <a:xfrm>
            <a:off x="157655" y="1079898"/>
            <a:ext cx="8601771" cy="522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10800000">
            <a:off x="2555776" y="3032227"/>
            <a:ext cx="4032448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7257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6" r="1595" b="10614"/>
          <a:stretch/>
        </p:blipFill>
        <p:spPr bwMode="auto">
          <a:xfrm>
            <a:off x="179512" y="1340768"/>
            <a:ext cx="8269926" cy="47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19225046">
            <a:off x="6640212" y="3136097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4462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6951" r="1595" b="14978"/>
          <a:stretch/>
        </p:blipFill>
        <p:spPr bwMode="auto">
          <a:xfrm>
            <a:off x="157655" y="677917"/>
            <a:ext cx="8756073" cy="563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 la derecha con bandas"/>
          <p:cNvSpPr/>
          <p:nvPr/>
        </p:nvSpPr>
        <p:spPr>
          <a:xfrm rot="19225046">
            <a:off x="6640213" y="2221876"/>
            <a:ext cx="648072" cy="39638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1106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415" r="1078" b="6735"/>
          <a:stretch/>
        </p:blipFill>
        <p:spPr bwMode="auto">
          <a:xfrm>
            <a:off x="141889" y="548680"/>
            <a:ext cx="881587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383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0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4288" y="1600200"/>
            <a:ext cx="8395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b="1" dirty="0" smtClean="0"/>
              <a:t>Crear </a:t>
            </a:r>
            <a:r>
              <a:rPr lang="es-419" b="1" dirty="0"/>
              <a:t>cuenta en </a:t>
            </a:r>
            <a:r>
              <a:rPr lang="es-419" b="1" dirty="0" err="1" smtClean="0"/>
              <a:t>Github</a:t>
            </a:r>
            <a:endParaRPr lang="es-419" b="1" dirty="0" smtClean="0"/>
          </a:p>
          <a:p>
            <a:endParaRPr lang="es-419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Accede a </a:t>
            </a:r>
            <a:r>
              <a:rPr lang="es-419" dirty="0">
                <a:hlinkClick r:id="rId3"/>
              </a:rPr>
              <a:t>https://github.com/</a:t>
            </a:r>
            <a:r>
              <a:rPr lang="es-419" dirty="0"/>
              <a:t> y </a:t>
            </a:r>
            <a:r>
              <a:rPr lang="es-419" b="1" dirty="0"/>
              <a:t>crea una cuenta</a:t>
            </a:r>
            <a:r>
              <a:rPr lang="es-419" dirty="0"/>
              <a:t>. </a:t>
            </a:r>
            <a:endParaRPr lang="es-419" dirty="0" smtClean="0"/>
          </a:p>
          <a:p>
            <a:endParaRPr lang="es-419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smtClean="0"/>
              <a:t>Selecciona </a:t>
            </a:r>
            <a:r>
              <a:rPr lang="es-419" dirty="0"/>
              <a:t>el plan personal gratuito con repositorio público. No te olvides de terminar la verificación mediante correo electrónico. </a:t>
            </a:r>
            <a:endParaRPr lang="es-419" dirty="0" smtClean="0"/>
          </a:p>
          <a:p>
            <a:endParaRPr lang="es-419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smtClean="0"/>
              <a:t>Crea </a:t>
            </a:r>
            <a:r>
              <a:rPr lang="es-419" dirty="0"/>
              <a:t>un proyecto en la opción “</a:t>
            </a:r>
            <a:r>
              <a:rPr lang="es-419" b="1" dirty="0" err="1"/>
              <a:t>Create</a:t>
            </a:r>
            <a:r>
              <a:rPr lang="es-419" b="1" dirty="0"/>
              <a:t> a </a:t>
            </a:r>
            <a:r>
              <a:rPr lang="es-419" b="1" dirty="0" err="1"/>
              <a:t>Proyect</a:t>
            </a:r>
            <a:r>
              <a:rPr lang="es-419" dirty="0"/>
              <a:t>”. Incluye el nombre de tu repositorio y selecciona la opción “</a:t>
            </a:r>
            <a:r>
              <a:rPr lang="es-419" dirty="0" err="1"/>
              <a:t>Create</a:t>
            </a:r>
            <a:r>
              <a:rPr lang="es-419" dirty="0"/>
              <a:t> </a:t>
            </a:r>
            <a:r>
              <a:rPr lang="es-419" dirty="0" err="1"/>
              <a:t>repository</a:t>
            </a:r>
            <a:r>
              <a:rPr lang="es-419" dirty="0"/>
              <a:t>”. </a:t>
            </a:r>
            <a:endParaRPr lang="es-419" dirty="0" smtClean="0"/>
          </a:p>
          <a:p>
            <a:endParaRPr lang="es-419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smtClean="0"/>
              <a:t>No </a:t>
            </a:r>
            <a:r>
              <a:rPr lang="es-419" dirty="0"/>
              <a:t>cierres esta ventana porque vas a necesitar algunos de los datos que ahí se muestran para clonar el repositorio mediante URL.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0360" y="525582"/>
            <a:ext cx="5544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b="1" dirty="0" smtClean="0"/>
              <a:t>Crear cuenta en </a:t>
            </a:r>
            <a:r>
              <a:rPr lang="es-419" sz="2800" b="1" dirty="0" err="1" smtClean="0"/>
              <a:t>Github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14426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4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-769"/>
            <a:ext cx="9144000" cy="685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16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417638"/>
            <a:ext cx="5977958" cy="50715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0360" y="525582"/>
            <a:ext cx="5544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b="1" dirty="0" smtClean="0"/>
              <a:t>Crear nuevo repositorio en </a:t>
            </a:r>
            <a:r>
              <a:rPr lang="es-419" sz="2800" b="1" dirty="0" err="1" smtClean="0"/>
              <a:t>Github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5661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763688" y="494308"/>
            <a:ext cx="6923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b="1" dirty="0" smtClean="0"/>
              <a:t>Clonar </a:t>
            </a:r>
            <a:r>
              <a:rPr lang="es-419" sz="2800" b="1" dirty="0"/>
              <a:t>el repositorio con Visual Studio </a:t>
            </a:r>
            <a:r>
              <a:rPr lang="es-419" sz="2800" b="1" dirty="0" err="1" smtClean="0"/>
              <a:t>Code</a:t>
            </a:r>
            <a:endParaRPr lang="es-419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04" y="2072359"/>
            <a:ext cx="4080430" cy="17106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5830" y="4437689"/>
            <a:ext cx="4046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Dentro de </a:t>
            </a:r>
            <a:r>
              <a:rPr lang="es-419" dirty="0" err="1"/>
              <a:t>Git</a:t>
            </a:r>
            <a:r>
              <a:rPr lang="es-419" dirty="0"/>
              <a:t> debemos definir nuestro usuario e email de la siguiente manera:</a:t>
            </a:r>
            <a:endParaRPr lang="es-AR" dirty="0"/>
          </a:p>
        </p:txBody>
      </p:sp>
      <p:sp>
        <p:nvSpPr>
          <p:cNvPr id="9" name="Rectangle 8"/>
          <p:cNvSpPr/>
          <p:nvPr/>
        </p:nvSpPr>
        <p:spPr>
          <a:xfrm>
            <a:off x="560140" y="1371126"/>
            <a:ext cx="8178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Antes de comenzar a clonar el repositorio debemos instalar Visual Studio </a:t>
            </a:r>
            <a:r>
              <a:rPr lang="es-419" dirty="0" err="1"/>
              <a:t>Code</a:t>
            </a:r>
            <a:r>
              <a:rPr lang="es-419" dirty="0"/>
              <a:t> y </a:t>
            </a:r>
            <a:r>
              <a:rPr lang="es-419" dirty="0" err="1"/>
              <a:t>Git</a:t>
            </a:r>
            <a:r>
              <a:rPr lang="es-419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68223" y="5189346"/>
            <a:ext cx="400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https://code.visualstudio.com/download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38" y="2685189"/>
            <a:ext cx="4103176" cy="2307598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7372" y="5831671"/>
            <a:ext cx="780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>
                <a:latin typeface="Arial Unicode MS"/>
              </a:rPr>
              <a:t>$ </a:t>
            </a:r>
            <a:r>
              <a:rPr lang="es-AR" altLang="es-AR" dirty="0" err="1">
                <a:latin typeface="Arial Unicode MS"/>
              </a:rPr>
              <a:t>git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err="1">
                <a:latin typeface="Arial Unicode MS"/>
              </a:rPr>
              <a:t>config</a:t>
            </a:r>
            <a:r>
              <a:rPr lang="es-AR" altLang="es-AR" dirty="0">
                <a:latin typeface="Arial Unicode MS"/>
              </a:rPr>
              <a:t> --global user.name </a:t>
            </a:r>
            <a:r>
              <a:rPr lang="es-AR" altLang="es-AR" dirty="0" smtClean="0">
                <a:latin typeface="Arial Unicode MS"/>
              </a:rPr>
              <a:t>“</a:t>
            </a:r>
            <a:r>
              <a:rPr lang="es-AR" altLang="es-AR" dirty="0" err="1" smtClean="0">
                <a:latin typeface="Arial Unicode MS"/>
              </a:rPr>
              <a:t>tunombre</a:t>
            </a:r>
            <a:r>
              <a:rPr lang="es-AR" altLang="es-AR" dirty="0" smtClean="0">
                <a:latin typeface="Arial Unicode MS"/>
              </a:rPr>
              <a:t>"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dirty="0" smtClean="0">
                <a:latin typeface="Arial Unicode MS"/>
              </a:rPr>
              <a:t>$ </a:t>
            </a:r>
            <a:r>
              <a:rPr lang="es-AR" altLang="es-AR" dirty="0" err="1">
                <a:latin typeface="Arial Unicode MS"/>
              </a:rPr>
              <a:t>git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err="1">
                <a:latin typeface="Arial Unicode MS"/>
              </a:rPr>
              <a:t>config</a:t>
            </a:r>
            <a:r>
              <a:rPr lang="es-AR" altLang="es-AR" dirty="0">
                <a:latin typeface="Arial Unicode MS"/>
              </a:rPr>
              <a:t> --global </a:t>
            </a:r>
            <a:r>
              <a:rPr lang="es-AR" altLang="es-AR" dirty="0" err="1">
                <a:latin typeface="Arial Unicode MS"/>
              </a:rPr>
              <a:t>user.email</a:t>
            </a:r>
            <a:r>
              <a:rPr lang="es-AR" altLang="es-AR" dirty="0">
                <a:latin typeface="Arial Unicode MS"/>
              </a:rPr>
              <a:t> </a:t>
            </a:r>
            <a:r>
              <a:rPr lang="es-AR" altLang="es-AR" dirty="0" smtClean="0">
                <a:latin typeface="Arial Unicode MS"/>
              </a:rPr>
              <a:t>tumail@dominio.com</a:t>
            </a:r>
            <a:r>
              <a:rPr lang="es-AR" altLang="es-AR" sz="800" dirty="0" smtClean="0"/>
              <a:t> </a:t>
            </a:r>
            <a:endParaRPr lang="es-AR" altLang="es-AR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11209" y="1417638"/>
            <a:ext cx="8075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Ahora vamos a clonar el proyecto creado en </a:t>
            </a:r>
            <a:r>
              <a:rPr lang="es-419" dirty="0" err="1"/>
              <a:t>Github</a:t>
            </a:r>
            <a:r>
              <a:rPr lang="es-419" dirty="0"/>
              <a:t> desde Visual Studio </a:t>
            </a:r>
            <a:r>
              <a:rPr lang="es-419" dirty="0" err="1"/>
              <a:t>Code</a:t>
            </a:r>
            <a:r>
              <a:rPr lang="es-419" dirty="0"/>
              <a:t>. </a:t>
            </a:r>
            <a:endParaRPr lang="es-419" dirty="0" smtClean="0"/>
          </a:p>
          <a:p>
            <a:r>
              <a:rPr lang="es-419" dirty="0" smtClean="0"/>
              <a:t>Para </a:t>
            </a:r>
            <a:r>
              <a:rPr lang="es-419" dirty="0"/>
              <a:t>ello, nos vamos al menú “</a:t>
            </a:r>
            <a:r>
              <a:rPr lang="es-419" dirty="0" err="1"/>
              <a:t>view</a:t>
            </a:r>
            <a:r>
              <a:rPr lang="es-419" dirty="0"/>
              <a:t>” seleccionamos “</a:t>
            </a:r>
            <a:r>
              <a:rPr lang="es-419" dirty="0" err="1"/>
              <a:t>command</a:t>
            </a:r>
            <a:r>
              <a:rPr lang="es-419" dirty="0"/>
              <a:t> </a:t>
            </a:r>
            <a:r>
              <a:rPr lang="es-419" dirty="0" err="1"/>
              <a:t>palette</a:t>
            </a:r>
            <a:r>
              <a:rPr lang="es-419" dirty="0"/>
              <a:t>”. </a:t>
            </a:r>
            <a:endParaRPr lang="es-419" dirty="0" smtClean="0"/>
          </a:p>
          <a:p>
            <a:r>
              <a:rPr lang="es-419" dirty="0" smtClean="0"/>
              <a:t>En </a:t>
            </a:r>
            <a:r>
              <a:rPr lang="es-419" dirty="0"/>
              <a:t>ese punto buscamos “</a:t>
            </a:r>
            <a:r>
              <a:rPr lang="es-419" dirty="0" err="1"/>
              <a:t>git</a:t>
            </a:r>
            <a:r>
              <a:rPr lang="es-419" dirty="0"/>
              <a:t>: Clone”. </a:t>
            </a:r>
            <a:endParaRPr lang="es-419" dirty="0" smtClean="0"/>
          </a:p>
          <a:p>
            <a:r>
              <a:rPr lang="es-419" dirty="0" smtClean="0"/>
              <a:t>La </a:t>
            </a:r>
            <a:r>
              <a:rPr lang="es-419" dirty="0"/>
              <a:t>herramienta nos pedirá la ruta y ahí es donde tenemos que pegar la URL del repositorio que hemos creado en el punto anterior en </a:t>
            </a:r>
            <a:r>
              <a:rPr lang="es-419" dirty="0" err="1"/>
              <a:t>Github</a:t>
            </a:r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3133666"/>
            <a:ext cx="3676650" cy="3019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3688" y="513458"/>
            <a:ext cx="6709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/>
              <a:t>Clonar el repositorio con Visual Studio </a:t>
            </a:r>
            <a:r>
              <a:rPr lang="es-419" sz="2800" b="1" dirty="0" err="1"/>
              <a:t>Code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6940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" y="1428913"/>
            <a:ext cx="807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De esta forma ya se ha creado nuestro repositorio y la herramienta nos va marcando los ficheros que vamos modificando.</a:t>
            </a:r>
          </a:p>
          <a:p>
            <a:r>
              <a:rPr lang="es-419" dirty="0"/>
              <a:t>Antes de hacer un </a:t>
            </a:r>
            <a:r>
              <a:rPr lang="es-419" dirty="0" err="1"/>
              <a:t>commit</a:t>
            </a:r>
            <a:r>
              <a:rPr lang="es-419" dirty="0"/>
              <a:t> debemos instalar la extensión “GitHub </a:t>
            </a:r>
            <a:r>
              <a:rPr lang="es-419" dirty="0" err="1"/>
              <a:t>pull</a:t>
            </a:r>
            <a:r>
              <a:rPr lang="es-419" dirty="0"/>
              <a:t> </a:t>
            </a:r>
            <a:r>
              <a:rPr lang="es-419" dirty="0" err="1"/>
              <a:t>request</a:t>
            </a:r>
            <a:r>
              <a:rPr lang="es-419" dirty="0"/>
              <a:t>” desde el menú </a:t>
            </a:r>
            <a:r>
              <a:rPr lang="es-419" dirty="0" err="1"/>
              <a:t>view</a:t>
            </a:r>
            <a:r>
              <a:rPr lang="es-419" dirty="0"/>
              <a:t>/terminal.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0" y="2930386"/>
            <a:ext cx="7719020" cy="28946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3688" y="513458"/>
            <a:ext cx="6709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/>
              <a:t>Clonar el repositorio con Visual Studio </a:t>
            </a:r>
            <a:r>
              <a:rPr lang="es-419" sz="2800" b="1" dirty="0" err="1"/>
              <a:t>Code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201046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3;p2" descr="E:\Documentos\Joel\Joel 2020\Educacion y Tecnica\Membrete Politecnico\Power-06.png"/>
          <p:cNvPicPr preferRelativeResize="0"/>
          <p:nvPr/>
        </p:nvPicPr>
        <p:blipFill rotWithShape="1">
          <a:blip r:embed="rId2">
            <a:alphaModFix/>
          </a:blip>
          <a:srcRect l="2983" r="2607" b="243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7200" y="1412776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Además debemos autorizar nuestra cuenta </a:t>
            </a:r>
            <a:r>
              <a:rPr lang="es-419" dirty="0" err="1"/>
              <a:t>Github</a:t>
            </a:r>
            <a:r>
              <a:rPr lang="es-419" dirty="0"/>
              <a:t> en Visual Studio </a:t>
            </a:r>
            <a:r>
              <a:rPr lang="es-419" dirty="0" err="1"/>
              <a:t>Code</a:t>
            </a:r>
            <a:r>
              <a:rPr lang="es-419" dirty="0"/>
              <a:t>. Para ello, vete a la barra inferior de Visual Studio y presiona sobre el icono de </a:t>
            </a:r>
            <a:r>
              <a:rPr lang="es-419" dirty="0" err="1"/>
              <a:t>Git</a:t>
            </a:r>
            <a:r>
              <a:rPr lang="es-419" dirty="0"/>
              <a:t> e introduce tu cuenta de </a:t>
            </a:r>
            <a:r>
              <a:rPr lang="es-419" dirty="0" err="1"/>
              <a:t>Github</a:t>
            </a:r>
            <a:r>
              <a:rPr lang="es-419" dirty="0"/>
              <a:t>.</a:t>
            </a:r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2564904"/>
            <a:ext cx="3743325" cy="1076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8" y="3928988"/>
            <a:ext cx="8591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Desde la pestaña de </a:t>
            </a:r>
            <a:r>
              <a:rPr lang="es-419" dirty="0" err="1"/>
              <a:t>Git</a:t>
            </a:r>
            <a:r>
              <a:rPr lang="es-419" dirty="0"/>
              <a:t> podemos hacer el “</a:t>
            </a:r>
            <a:r>
              <a:rPr lang="es-419" dirty="0" err="1"/>
              <a:t>commit</a:t>
            </a:r>
            <a:r>
              <a:rPr lang="es-419" dirty="0"/>
              <a:t>” de los ficheros. En primer lugar, incluiremos los ficheros a los que queremos hacer </a:t>
            </a:r>
            <a:r>
              <a:rPr lang="es-419" dirty="0" err="1"/>
              <a:t>stage</a:t>
            </a:r>
            <a:r>
              <a:rPr lang="es-419" dirty="0"/>
              <a:t> pulsando en “+” o “todos”. Además debemos escribir el mensaje del </a:t>
            </a:r>
            <a:r>
              <a:rPr lang="es-419" dirty="0" err="1"/>
              <a:t>Commit</a:t>
            </a:r>
            <a:r>
              <a:rPr lang="es-419" dirty="0"/>
              <a:t> e </a:t>
            </a:r>
            <a:r>
              <a:rPr lang="es-419" dirty="0" err="1"/>
              <a:t>Intro</a:t>
            </a:r>
            <a:r>
              <a:rPr lang="es-419" dirty="0"/>
              <a:t> para terminar. </a:t>
            </a:r>
          </a:p>
          <a:p>
            <a:r>
              <a:rPr lang="es-419" dirty="0"/>
              <a:t>Para hacer </a:t>
            </a:r>
            <a:r>
              <a:rPr lang="es-419" dirty="0" err="1"/>
              <a:t>push</a:t>
            </a:r>
            <a:r>
              <a:rPr lang="es-419" dirty="0"/>
              <a:t> de los cambios o </a:t>
            </a:r>
            <a:r>
              <a:rPr lang="es-419" dirty="0" err="1"/>
              <a:t>pull</a:t>
            </a:r>
            <a:r>
              <a:rPr lang="es-419" dirty="0"/>
              <a:t> para copiar los datos de servidor podemos hacerlo de dos maneras: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Podemos pulsar en la parte derecha de la barra de </a:t>
            </a:r>
            <a:r>
              <a:rPr lang="es-419" dirty="0" err="1"/>
              <a:t>git</a:t>
            </a:r>
            <a:r>
              <a:rPr lang="es-419" dirty="0"/>
              <a:t> (icono tres puntos) y elegir la opción </a:t>
            </a:r>
            <a:r>
              <a:rPr lang="es-419" i="1" dirty="0" err="1"/>
              <a:t>push</a:t>
            </a:r>
            <a:r>
              <a:rPr lang="es-419" dirty="0"/>
              <a:t> o </a:t>
            </a:r>
            <a:r>
              <a:rPr lang="es-419" i="1" dirty="0" err="1"/>
              <a:t>pull</a:t>
            </a:r>
            <a:r>
              <a:rPr lang="es-419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419" dirty="0"/>
              <a:t>Podemos pulsar en la parte inferior sobre sincronizar (en este caso haríamos </a:t>
            </a:r>
            <a:r>
              <a:rPr lang="es-419" i="1" dirty="0" err="1"/>
              <a:t>push</a:t>
            </a:r>
            <a:r>
              <a:rPr lang="es-419" i="1" dirty="0"/>
              <a:t> </a:t>
            </a:r>
            <a:r>
              <a:rPr lang="es-419" dirty="0"/>
              <a:t>y </a:t>
            </a:r>
            <a:r>
              <a:rPr lang="es-419" i="1" dirty="0" err="1"/>
              <a:t>pull</a:t>
            </a:r>
            <a:r>
              <a:rPr lang="es-419" dirty="0"/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1763688" y="513458"/>
            <a:ext cx="6709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/>
              <a:t>Clonar el repositorio con Visual Studio </a:t>
            </a:r>
            <a:r>
              <a:rPr lang="es-419" sz="2800" b="1" dirty="0" err="1"/>
              <a:t>Code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3677359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601</Words>
  <Application>Microsoft Office PowerPoint</Application>
  <PresentationFormat>On-screen Show (4:3)</PresentationFormat>
  <Paragraphs>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Arial Unicode MS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Narciso</cp:lastModifiedBy>
  <cp:revision>24</cp:revision>
  <dcterms:created xsi:type="dcterms:W3CDTF">2021-01-16T15:58:11Z</dcterms:created>
  <dcterms:modified xsi:type="dcterms:W3CDTF">2021-05-14T18:56:25Z</dcterms:modified>
</cp:coreProperties>
</file>